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46" r:id="rId2"/>
    <p:sldId id="347" r:id="rId3"/>
    <p:sldId id="272" r:id="rId4"/>
    <p:sldId id="273" r:id="rId5"/>
    <p:sldId id="274" r:id="rId6"/>
    <p:sldId id="348" r:id="rId7"/>
    <p:sldId id="349" r:id="rId8"/>
    <p:sldId id="350" r:id="rId9"/>
    <p:sldId id="351" r:id="rId10"/>
    <p:sldId id="275" r:id="rId11"/>
    <p:sldId id="276" r:id="rId12"/>
    <p:sldId id="277" r:id="rId13"/>
    <p:sldId id="280" r:id="rId14"/>
    <p:sldId id="285" r:id="rId15"/>
    <p:sldId id="416" r:id="rId16"/>
    <p:sldId id="417" r:id="rId17"/>
    <p:sldId id="425" r:id="rId18"/>
    <p:sldId id="418" r:id="rId19"/>
    <p:sldId id="352" r:id="rId20"/>
    <p:sldId id="354" r:id="rId21"/>
    <p:sldId id="355" r:id="rId22"/>
    <p:sldId id="356" r:id="rId23"/>
    <p:sldId id="357" r:id="rId24"/>
    <p:sldId id="358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5" r:id="rId47"/>
    <p:sldId id="386" r:id="rId48"/>
    <p:sldId id="387" r:id="rId49"/>
    <p:sldId id="388" r:id="rId50"/>
    <p:sldId id="390" r:id="rId51"/>
    <p:sldId id="391" r:id="rId52"/>
    <p:sldId id="392" r:id="rId53"/>
    <p:sldId id="393" r:id="rId54"/>
    <p:sldId id="398" r:id="rId55"/>
    <p:sldId id="353" r:id="rId56"/>
    <p:sldId id="290" r:id="rId57"/>
    <p:sldId id="291" r:id="rId58"/>
    <p:sldId id="292" r:id="rId59"/>
    <p:sldId id="296" r:id="rId60"/>
    <p:sldId id="297" r:id="rId61"/>
    <p:sldId id="298" r:id="rId62"/>
    <p:sldId id="424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426" r:id="rId71"/>
    <p:sldId id="420" r:id="rId72"/>
    <p:sldId id="421" r:id="rId73"/>
    <p:sldId id="432" r:id="rId74"/>
    <p:sldId id="433" r:id="rId75"/>
    <p:sldId id="434" r:id="rId76"/>
    <p:sldId id="429" r:id="rId77"/>
    <p:sldId id="427" r:id="rId78"/>
    <p:sldId id="435" r:id="rId79"/>
    <p:sldId id="436" r:id="rId80"/>
    <p:sldId id="430" r:id="rId81"/>
    <p:sldId id="437" r:id="rId82"/>
    <p:sldId id="438" r:id="rId83"/>
    <p:sldId id="439" r:id="rId84"/>
    <p:sldId id="440" r:id="rId85"/>
    <p:sldId id="431" r:id="rId86"/>
    <p:sldId id="42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2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1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22-Mar-18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08: HTTP and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56800" cy="479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7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7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5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Browsers communicate with Web Servers using HTTP/S</a:t>
            </a:r>
          </a:p>
          <a:p>
            <a:r>
              <a:rPr lang="en-US" dirty="0" smtClean="0"/>
              <a:t>Understand how Web Applications are </a:t>
            </a:r>
            <a:r>
              <a:rPr lang="en-US" dirty="0" err="1" smtClean="0"/>
              <a:t>architectured</a:t>
            </a:r>
            <a:endParaRPr lang="en-US" dirty="0" smtClean="0"/>
          </a:p>
          <a:p>
            <a:r>
              <a:rPr lang="en-US" dirty="0" smtClean="0"/>
              <a:t>Base knowledge of how to do AJAX calls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8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4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dirty="0" smtClean="0"/>
              <a:t>For the ones of you that will work as frontend/backend developers, recommended to study these documents in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</a:t>
            </a:r>
            <a:r>
              <a:rPr lang="en-US" dirty="0" err="1" smtClean="0"/>
              <a:t>ll</a:t>
            </a:r>
            <a:r>
              <a:rPr lang="en-US" dirty="0" smtClean="0"/>
              <a:t> 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96892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88246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3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298770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5676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86670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5099751"/>
            <a:ext cx="10347251" cy="9568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/>
              <a:t>www.google.com</a:t>
            </a:r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“Host”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1" y="1825625"/>
            <a:ext cx="11653284" cy="46708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example “Host: google.com\r\n”</a:t>
            </a:r>
          </a:p>
          <a:p>
            <a:r>
              <a:rPr lang="en-US" dirty="0" smtClean="0"/>
              <a:t>REQUIRED header (it has to be there)</a:t>
            </a:r>
          </a:p>
          <a:p>
            <a:r>
              <a:rPr lang="en-US" dirty="0" smtClean="0"/>
              <a:t>A server running on an IP </a:t>
            </a:r>
            <a:r>
              <a:rPr lang="en-US" dirty="0" err="1" smtClean="0"/>
              <a:t>x.y.z.w</a:t>
            </a:r>
            <a:r>
              <a:rPr lang="en-US" dirty="0" smtClean="0"/>
              <a:t> might serve for different host names, </a:t>
            </a:r>
            <a:r>
              <a:rPr lang="en-US" dirty="0" err="1" smtClean="0"/>
              <a:t>eg</a:t>
            </a:r>
            <a:r>
              <a:rPr lang="en-US" dirty="0" smtClean="0"/>
              <a:t> foo.com, foo.org, foo.no, bar.com, etc., all pointing to the same IP </a:t>
            </a:r>
            <a:r>
              <a:rPr lang="en-US" dirty="0" err="1" smtClean="0"/>
              <a:t>x.y.z.w</a:t>
            </a:r>
            <a:endParaRPr lang="en-US" dirty="0" smtClean="0"/>
          </a:p>
          <a:p>
            <a:r>
              <a:rPr lang="en-US" dirty="0" smtClean="0"/>
              <a:t>Host names are translated to IP addresses (recall DNS)</a:t>
            </a:r>
          </a:p>
          <a:p>
            <a:r>
              <a:rPr lang="en-US" dirty="0" smtClean="0"/>
              <a:t>A TCP connection (used for HTTP) knows about IP, not host names</a:t>
            </a:r>
          </a:p>
          <a:p>
            <a:r>
              <a:rPr lang="en-US" dirty="0" smtClean="0"/>
              <a:t>Without the “Host” header, server would not know for which host  the request is for</a:t>
            </a:r>
          </a:p>
          <a:p>
            <a:pPr lvl="1"/>
            <a:r>
              <a:rPr lang="en-US" dirty="0" smtClean="0"/>
              <a:t>How to differentiate a request for “www.foo.org:80/index.html” from “www.bar.no:80/index.html” running on same server?</a:t>
            </a:r>
          </a:p>
          <a:p>
            <a:r>
              <a:rPr lang="en-US" dirty="0" smtClean="0"/>
              <a:t>Application-level routing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“Connection”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09" y="1825625"/>
            <a:ext cx="11495568" cy="46389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send an HTTP message to www.foo.org:80, I need a TCP connection toward foo.org on port 80</a:t>
            </a:r>
          </a:p>
          <a:p>
            <a:r>
              <a:rPr lang="en-US" dirty="0" smtClean="0"/>
              <a:t>What to do after a message is sent and got response?</a:t>
            </a:r>
          </a:p>
          <a:p>
            <a:r>
              <a:rPr lang="en-US" dirty="0" smtClean="0"/>
              <a:t>Should the server keep the connection open for further requests from the same client?</a:t>
            </a:r>
          </a:p>
          <a:p>
            <a:r>
              <a:rPr lang="en-US" dirty="0" smtClean="0"/>
              <a:t>Opening a TCP connection is expensive, so should be re-used as much as possible</a:t>
            </a:r>
          </a:p>
          <a:p>
            <a:r>
              <a:rPr lang="en-US" dirty="0" smtClean="0"/>
              <a:t>But keeping alive a non-needed TCP connection is expensive as well </a:t>
            </a:r>
          </a:p>
          <a:p>
            <a:r>
              <a:rPr lang="en-US" dirty="0" smtClean="0"/>
              <a:t>Solution: “</a:t>
            </a:r>
            <a:r>
              <a:rPr lang="en-US" i="1" dirty="0" smtClean="0"/>
              <a:t>Connection: keep-alive</a:t>
            </a:r>
            <a:r>
              <a:rPr lang="en-US" dirty="0" smtClean="0"/>
              <a:t>” and “</a:t>
            </a:r>
            <a:r>
              <a:rPr lang="en-US" i="1" dirty="0" smtClean="0"/>
              <a:t>Connection: close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70" y="216159"/>
            <a:ext cx="11164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“upgrade-insecure-request</a:t>
            </a:r>
            <a:r>
              <a:rPr lang="en-US" dirty="0" smtClean="0"/>
              <a:t>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0" y="1541722"/>
            <a:ext cx="11398102" cy="51674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doing a non-secure request over HTTP,  header used to tell the server that, if they support HTTP</a:t>
            </a:r>
            <a:r>
              <a:rPr lang="en-US" b="1" dirty="0" smtClean="0"/>
              <a:t>S</a:t>
            </a:r>
            <a:r>
              <a:rPr lang="en-US" dirty="0" smtClean="0"/>
              <a:t>, then switch to it</a:t>
            </a:r>
          </a:p>
          <a:p>
            <a:r>
              <a:rPr lang="en-US" dirty="0" smtClean="0"/>
              <a:t>HTTPS is encrypted</a:t>
            </a:r>
          </a:p>
          <a:p>
            <a:r>
              <a:rPr lang="en-US" dirty="0" smtClean="0"/>
              <a:t>Note: this is independent from authentication/authorization of a user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many websites are moving to HTTP</a:t>
            </a:r>
            <a:r>
              <a:rPr lang="en-US" b="1" dirty="0" smtClean="0"/>
              <a:t>S</a:t>
            </a:r>
            <a:r>
              <a:rPr lang="en-US" dirty="0" smtClean="0"/>
              <a:t> even for displaying resources that do not need a registered user (</a:t>
            </a:r>
            <a:r>
              <a:rPr lang="en-US" dirty="0" err="1" smtClean="0"/>
              <a:t>eg</a:t>
            </a:r>
            <a:r>
              <a:rPr lang="en-US" dirty="0" smtClean="0"/>
              <a:t>, searches on Google)</a:t>
            </a:r>
          </a:p>
          <a:p>
            <a:r>
              <a:rPr lang="en-US" i="1" dirty="0" smtClean="0"/>
              <a:t>Why???</a:t>
            </a:r>
          </a:p>
          <a:p>
            <a:r>
              <a:rPr lang="en-US" dirty="0" smtClean="0"/>
              <a:t>Encryption is not so expensive / time consuming any more</a:t>
            </a:r>
          </a:p>
          <a:p>
            <a:r>
              <a:rPr lang="en-US" dirty="0" smtClean="0"/>
              <a:t>Avoid  proxies / internet providers to modify the returned responses, </a:t>
            </a:r>
            <a:r>
              <a:rPr lang="en-US" dirty="0" err="1" smtClean="0"/>
              <a:t>eg</a:t>
            </a:r>
            <a:r>
              <a:rPr lang="en-US" dirty="0" smtClean="0"/>
              <a:t> inject their own </a:t>
            </a:r>
            <a:r>
              <a:rPr lang="en-US" b="1" dirty="0" smtClean="0"/>
              <a:t>ads</a:t>
            </a:r>
            <a:r>
              <a:rPr lang="en-US" dirty="0" smtClean="0"/>
              <a:t> in the retrieved html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“User-Agent”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11" y="1825625"/>
            <a:ext cx="1156822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Tells information about the client, for example browser type/version, OS, etc.</a:t>
            </a:r>
          </a:p>
          <a:p>
            <a:r>
              <a:rPr lang="en-US" dirty="0" smtClean="0"/>
              <a:t>The server might reply differently based on the client capabilities</a:t>
            </a:r>
          </a:p>
          <a:p>
            <a:pPr lvl="1"/>
            <a:r>
              <a:rPr lang="en-US" dirty="0" smtClean="0"/>
              <a:t>This was a huge problem with Internet Explorer</a:t>
            </a:r>
          </a:p>
          <a:p>
            <a:r>
              <a:rPr lang="en-US" dirty="0" smtClean="0"/>
              <a:t>You will see that most browsers identify themselves </a:t>
            </a:r>
            <a:r>
              <a:rPr lang="en-US" dirty="0"/>
              <a:t>as  “Mozilla/5.0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they claim to be compatible with Mozilla version 5.0</a:t>
            </a:r>
          </a:p>
          <a:p>
            <a:pPr lvl="1"/>
            <a:r>
              <a:rPr lang="en-US" dirty="0" smtClean="0"/>
              <a:t>Mozilla Browser is the old name for </a:t>
            </a:r>
            <a:r>
              <a:rPr lang="en-US" dirty="0" err="1" smtClean="0"/>
              <a:t>FireFox</a:t>
            </a:r>
            <a:r>
              <a:rPr lang="en-US" dirty="0" smtClean="0"/>
              <a:t> Browser</a:t>
            </a:r>
          </a:p>
          <a:p>
            <a:r>
              <a:rPr lang="en-US" i="1" dirty="0" smtClean="0"/>
              <a:t>Why???</a:t>
            </a:r>
            <a:r>
              <a:rPr lang="en-US" dirty="0" smtClean="0"/>
              <a:t> Some servers, </a:t>
            </a:r>
            <a:r>
              <a:rPr lang="en-US" i="1" dirty="0" smtClean="0"/>
              <a:t>in the old days</a:t>
            </a:r>
            <a:r>
              <a:rPr lang="en-US" dirty="0" smtClean="0"/>
              <a:t>,  gave degraded functionalities/pages if agent was not compatible with  “</a:t>
            </a:r>
            <a:r>
              <a:rPr lang="en-US" dirty="0"/>
              <a:t>Mozilla/5.0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Nowadays? Might use “User-Agent” to check if client is a mobile, and give different pages from the ones served to a PC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3" y="1549101"/>
            <a:ext cx="11976335" cy="46801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Specify in which format we expect the response</a:t>
            </a:r>
          </a:p>
          <a:p>
            <a:pPr lvl="1"/>
            <a:r>
              <a:rPr lang="en-US" dirty="0" smtClean="0"/>
              <a:t>HTML? Plain text? JSON? XML? JPEG? Etc.</a:t>
            </a:r>
          </a:p>
          <a:p>
            <a:r>
              <a:rPr lang="en-US" dirty="0" smtClean="0"/>
              <a:t>Might specify more than one, where parameter “q in [0,1]” specify preference</a:t>
            </a:r>
          </a:p>
          <a:p>
            <a:r>
              <a:rPr lang="en-US" dirty="0" smtClean="0"/>
              <a:t>Comma “,” separated list, where each element can have properties with “;”, for example: </a:t>
            </a:r>
            <a:r>
              <a:rPr lang="en-US" i="1" dirty="0" smtClean="0"/>
              <a:t>text/</a:t>
            </a:r>
            <a:r>
              <a:rPr lang="en-US" i="1" dirty="0" err="1" smtClean="0"/>
              <a:t>html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xhtml+xml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xml</a:t>
            </a:r>
            <a:r>
              <a:rPr lang="en-US" b="1" i="1" dirty="0" err="1" smtClean="0"/>
              <a:t>;</a:t>
            </a:r>
            <a:r>
              <a:rPr lang="en-US" i="1" dirty="0" err="1" smtClean="0"/>
              <a:t>q</a:t>
            </a:r>
            <a:r>
              <a:rPr lang="en-US" i="1" dirty="0" smtClean="0"/>
              <a:t>=0.9</a:t>
            </a:r>
            <a:r>
              <a:rPr lang="en-US" b="1" i="1" dirty="0" smtClean="0"/>
              <a:t>,</a:t>
            </a:r>
            <a:r>
              <a:rPr lang="en-US" i="1" dirty="0" smtClean="0"/>
              <a:t>image/</a:t>
            </a:r>
            <a:r>
              <a:rPr lang="en-US" i="1" dirty="0" err="1" smtClean="0"/>
              <a:t>webp</a:t>
            </a:r>
            <a:r>
              <a:rPr lang="en-US" b="1" i="1" dirty="0" smtClean="0"/>
              <a:t>,</a:t>
            </a:r>
            <a:r>
              <a:rPr lang="en-US" i="1" dirty="0" smtClean="0"/>
              <a:t>*/*</a:t>
            </a:r>
            <a:r>
              <a:rPr lang="en-US" b="1" i="1" dirty="0" smtClean="0"/>
              <a:t>;</a:t>
            </a:r>
            <a:r>
              <a:rPr lang="en-US" i="1" dirty="0" smtClean="0"/>
              <a:t>q=0.8</a:t>
            </a:r>
          </a:p>
          <a:p>
            <a:pPr lvl="1"/>
            <a:r>
              <a:rPr lang="en-US" dirty="0" smtClean="0"/>
              <a:t>text/html, application/</a:t>
            </a:r>
            <a:r>
              <a:rPr lang="en-US" dirty="0" err="1" smtClean="0"/>
              <a:t>xhtml+xml</a:t>
            </a:r>
            <a:r>
              <a:rPr lang="en-US" dirty="0" smtClean="0"/>
              <a:t> and image/</a:t>
            </a:r>
            <a:r>
              <a:rPr lang="en-US" dirty="0" err="1" smtClean="0"/>
              <a:t>webp</a:t>
            </a:r>
            <a:r>
              <a:rPr lang="en-US" dirty="0" smtClean="0"/>
              <a:t> are the main preferences (default q=1)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“+xml” means that the specified format (</a:t>
            </a:r>
            <a:r>
              <a:rPr lang="en-US" dirty="0" err="1" smtClean="0"/>
              <a:t>xhtml</a:t>
            </a:r>
            <a:r>
              <a:rPr lang="en-US" dirty="0" smtClean="0"/>
              <a:t>) is a syntactically valid xml</a:t>
            </a:r>
          </a:p>
          <a:p>
            <a:pPr lvl="1"/>
            <a:r>
              <a:rPr lang="en-US" dirty="0" smtClean="0"/>
              <a:t>application/</a:t>
            </a:r>
            <a:r>
              <a:rPr lang="en-US" dirty="0" err="1" smtClean="0"/>
              <a:t>xml;q</a:t>
            </a:r>
            <a:r>
              <a:rPr lang="en-US" dirty="0" smtClean="0"/>
              <a:t>=0.9  is second preference (0.9 &lt; 1)</a:t>
            </a:r>
          </a:p>
          <a:p>
            <a:pPr lvl="1"/>
            <a:r>
              <a:rPr lang="en-US" dirty="0" smtClean="0"/>
              <a:t>*/* means “any”, and last preference (0.8)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“Accept-Encoding”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00" y="1825624"/>
            <a:ext cx="11952000" cy="4855975"/>
          </a:xfrm>
        </p:spPr>
        <p:txBody>
          <a:bodyPr/>
          <a:lstStyle/>
          <a:p>
            <a:r>
              <a:rPr lang="en-US" dirty="0" smtClean="0"/>
              <a:t>To save bandwidth, a resource could be compressed (</a:t>
            </a:r>
            <a:r>
              <a:rPr lang="en-US" dirty="0" err="1" smtClean="0"/>
              <a:t>eg</a:t>
            </a:r>
            <a:r>
              <a:rPr lang="en-US" dirty="0" smtClean="0"/>
              <a:t> zipped) when sent by the server</a:t>
            </a:r>
          </a:p>
          <a:p>
            <a:r>
              <a:rPr lang="en-US" dirty="0" smtClean="0"/>
              <a:t>But need to tell the server which kind of algorithm the client (browser) can support, </a:t>
            </a:r>
            <a:r>
              <a:rPr lang="en-US" dirty="0" err="1" smtClean="0"/>
              <a:t>eg</a:t>
            </a:r>
            <a:r>
              <a:rPr lang="en-US" dirty="0" smtClean="0"/>
              <a:t> be able to decode/unzip</a:t>
            </a:r>
          </a:p>
          <a:p>
            <a:r>
              <a:rPr lang="en-US" dirty="0"/>
              <a:t>Accept-Encoding: </a:t>
            </a:r>
            <a:r>
              <a:rPr lang="en-US" b="1" dirty="0" err="1"/>
              <a:t>gzip</a:t>
            </a:r>
            <a:r>
              <a:rPr lang="en-US" dirty="0"/>
              <a:t>, </a:t>
            </a:r>
            <a:r>
              <a:rPr lang="en-US" b="1" dirty="0"/>
              <a:t>deflate</a:t>
            </a:r>
            <a:r>
              <a:rPr lang="en-US" dirty="0"/>
              <a:t>, </a:t>
            </a:r>
            <a:r>
              <a:rPr lang="en-US" b="1" dirty="0" err="1"/>
              <a:t>sdch</a:t>
            </a:r>
            <a:r>
              <a:rPr lang="en-US" dirty="0"/>
              <a:t>\r\n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“Accept-Language”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786400" cy="4927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web application might support its pages in different languages</a:t>
            </a:r>
          </a:p>
          <a:p>
            <a:r>
              <a:rPr lang="en-US" dirty="0" smtClean="0"/>
              <a:t>When sending a HTTP request, might use header to specify a preference for the language</a:t>
            </a:r>
          </a:p>
          <a:p>
            <a:r>
              <a:rPr lang="en-US" dirty="0"/>
              <a:t> Accept-Language: </a:t>
            </a:r>
            <a:r>
              <a:rPr lang="en-US" dirty="0" err="1" smtClean="0"/>
              <a:t>en-US,en;q</a:t>
            </a:r>
            <a:r>
              <a:rPr lang="en-US" dirty="0" smtClean="0"/>
              <a:t>=0.8\r\n</a:t>
            </a:r>
          </a:p>
          <a:p>
            <a:pPr lvl="1"/>
            <a:r>
              <a:rPr lang="en-US" dirty="0" smtClean="0"/>
              <a:t>Main preference “</a:t>
            </a:r>
            <a:r>
              <a:rPr lang="en-US" dirty="0" err="1" smtClean="0"/>
              <a:t>en</a:t>
            </a:r>
            <a:r>
              <a:rPr lang="en-US" dirty="0" smtClean="0"/>
              <a:t>-US” (default q=1)</a:t>
            </a:r>
          </a:p>
          <a:p>
            <a:pPr lvl="1"/>
            <a:r>
              <a:rPr lang="en-US" dirty="0" smtClean="0"/>
              <a:t>Second preference “</a:t>
            </a:r>
            <a:r>
              <a:rPr lang="en-US" dirty="0" err="1" smtClean="0"/>
              <a:t>en</a:t>
            </a:r>
            <a:r>
              <a:rPr lang="en-US" dirty="0" smtClean="0"/>
              <a:t>” (0.8)</a:t>
            </a:r>
          </a:p>
          <a:p>
            <a:r>
              <a:rPr lang="en-US" dirty="0" smtClean="0"/>
              <a:t>If server does not support a language, might just return default one</a:t>
            </a:r>
          </a:p>
          <a:p>
            <a:r>
              <a:rPr lang="en-US" dirty="0" smtClean="0"/>
              <a:t>Recall: those headers just express a “preference” of the client</a:t>
            </a:r>
          </a:p>
          <a:p>
            <a:r>
              <a:rPr lang="en-US" dirty="0" smtClean="0"/>
              <a:t>Note: server might just ignore that header, and give you language based on your IP geolocation (very annoying when travelling…)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“Cookie”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00" y="1825624"/>
            <a:ext cx="11700000" cy="4863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Likely the most important header</a:t>
            </a:r>
          </a:p>
          <a:p>
            <a:r>
              <a:rPr lang="en-US" dirty="0" smtClean="0"/>
              <a:t>HTTP is stateless, so cannot know if 2 requests come from same user</a:t>
            </a:r>
          </a:p>
          <a:p>
            <a:r>
              <a:rPr lang="en-US" dirty="0" smtClean="0"/>
              <a:t>User can send an identifying token in the cookie value, given by server in the first response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“cookie: sfjdfig4397217846tyjewfs”</a:t>
            </a:r>
          </a:p>
          <a:p>
            <a:r>
              <a:rPr lang="en-US" dirty="0" smtClean="0"/>
              <a:t>There is a lot privacy concern regarding cookies, </a:t>
            </a:r>
            <a:r>
              <a:rPr lang="en-US" dirty="0" err="1" smtClean="0"/>
              <a:t>eg</a:t>
            </a:r>
            <a:r>
              <a:rPr lang="en-US" dirty="0" smtClean="0"/>
              <a:t> can track user behaviors even if s/he does not register and agree</a:t>
            </a:r>
          </a:p>
          <a:p>
            <a:r>
              <a:rPr lang="en-US" dirty="0" smtClean="0"/>
              <a:t>Depending on the country, there are laws regulating how cookies can be used (</a:t>
            </a:r>
            <a:r>
              <a:rPr lang="en-US" dirty="0" err="1" smtClean="0"/>
              <a:t>eg</a:t>
            </a:r>
            <a:r>
              <a:rPr lang="en-US" dirty="0" smtClean="0"/>
              <a:t>, have to ask permission to the user)</a:t>
            </a:r>
          </a:p>
          <a:p>
            <a:r>
              <a:rPr lang="en-US" dirty="0" smtClean="0"/>
              <a:t>We will go into its details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0800" cy="4913576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pre-defined, standardized set of HTTP headers </a:t>
            </a:r>
          </a:p>
          <a:p>
            <a:pPr lvl="1"/>
            <a:r>
              <a:rPr lang="en-US" dirty="0" smtClean="0"/>
              <a:t>Many more than what shown in these slides…</a:t>
            </a:r>
          </a:p>
          <a:p>
            <a:r>
              <a:rPr lang="en-US" dirty="0" smtClean="0"/>
              <a:t>But you  can use any custom header if you want… but clients/servers need to know how to interpret them</a:t>
            </a:r>
          </a:p>
          <a:p>
            <a:r>
              <a:rPr lang="en-US" dirty="0" smtClean="0"/>
              <a:t>“Usually” (</a:t>
            </a:r>
            <a:r>
              <a:rPr lang="en-US" dirty="0" err="1" smtClean="0"/>
              <a:t>ie</a:t>
            </a:r>
            <a:r>
              <a:rPr lang="en-US" dirty="0" smtClean="0"/>
              <a:t> convention) custom headers would start with a “x-”,  to clearly distinguish them from the standard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“x-Chrome-UMA-enabled”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971" y="454025"/>
            <a:ext cx="10515600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http://www.rd.com/wp-content/uploads/sites/2/2016/04/01-cat-wants-to-tell-you-laptop.jpg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“Content-type”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“Content-length”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“Cache-Control”,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“status”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dirty="0" smtClean="0"/>
              <a:t>1xx: informational, interim response</a:t>
            </a:r>
          </a:p>
          <a:p>
            <a:r>
              <a:rPr lang="en-US" dirty="0" smtClean="0"/>
              <a:t>2xx: success</a:t>
            </a:r>
          </a:p>
          <a:p>
            <a:r>
              <a:rPr lang="en-US" dirty="0" smtClean="0"/>
              <a:t>3xx: redirection</a:t>
            </a:r>
          </a:p>
          <a:p>
            <a:r>
              <a:rPr lang="en-US" dirty="0" smtClean="0"/>
              <a:t>4xx: user error</a:t>
            </a:r>
          </a:p>
          <a:p>
            <a:r>
              <a:rPr lang="en-US" dirty="0" smtClean="0"/>
              <a:t>5xx: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  <a:endParaRPr lang="en-US" dirty="0" smtClean="0"/>
          </a:p>
          <a:p>
            <a:r>
              <a:rPr lang="en-US" b="1" dirty="0" smtClean="0"/>
              <a:t>403</a:t>
            </a:r>
            <a:r>
              <a:rPr lang="en-US" dirty="0" smtClean="0"/>
              <a:t>: forbidden </a:t>
            </a:r>
            <a:r>
              <a:rPr lang="en-US" dirty="0" smtClean="0"/>
              <a:t>(</a:t>
            </a:r>
            <a:r>
              <a:rPr lang="en-US" dirty="0" smtClean="0"/>
              <a:t>authenticated, but lacking</a:t>
            </a:r>
            <a:r>
              <a:rPr lang="en-US" dirty="0" smtClean="0"/>
              <a:t> </a:t>
            </a:r>
            <a:r>
              <a:rPr lang="en-US" dirty="0" smtClean="0"/>
              <a:t>authorization)</a:t>
            </a:r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crash,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  <a:p>
            <a:r>
              <a:rPr lang="en-US" dirty="0" smtClean="0"/>
              <a:t>More on this later in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(Briefly)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17" y="1825624"/>
            <a:ext cx="11838648" cy="4866489"/>
          </a:xfrm>
        </p:spPr>
        <p:txBody>
          <a:bodyPr/>
          <a:lstStyle/>
          <a:p>
            <a:r>
              <a:rPr lang="en-US" dirty="0"/>
              <a:t>Hypertext Transfer Protocol </a:t>
            </a:r>
            <a:r>
              <a:rPr lang="en-US" dirty="0" smtClean="0"/>
              <a:t>(HTTP)</a:t>
            </a:r>
          </a:p>
          <a:p>
            <a:r>
              <a:rPr lang="en-US" dirty="0" smtClean="0"/>
              <a:t>When browser connects to server, will be a TCP connection on a given port (usually 80 and 443)</a:t>
            </a:r>
          </a:p>
          <a:p>
            <a:r>
              <a:rPr lang="en-US" dirty="0" smtClean="0"/>
              <a:t>HTTP represents how the messages are structured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retrieve a certain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send data, like username/password for login</a:t>
            </a:r>
          </a:p>
          <a:p>
            <a:r>
              <a:rPr lang="en-US" dirty="0" smtClean="0"/>
              <a:t>HTTP</a:t>
            </a:r>
            <a:r>
              <a:rPr lang="en-US" b="1" dirty="0" smtClean="0"/>
              <a:t>S</a:t>
            </a:r>
            <a:r>
              <a:rPr lang="en-US" dirty="0" smtClean="0"/>
              <a:t>: the S stands for Security. Protocol in which HTTP is encrypted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60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PHP, JSP/JSF for Java, Ruby on Rails, etc.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Triggering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5625"/>
            <a:ext cx="118300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&lt;a </a:t>
            </a:r>
            <a:r>
              <a:rPr lang="en-US" b="1" dirty="0" err="1" smtClean="0"/>
              <a:t>href</a:t>
            </a:r>
            <a:r>
              <a:rPr lang="en-US" b="1" dirty="0" smtClean="0"/>
              <a:t>=”target” /&gt;</a:t>
            </a:r>
          </a:p>
          <a:p>
            <a:pPr lvl="1"/>
            <a:r>
              <a:rPr lang="en-US" dirty="0" smtClean="0"/>
              <a:t>Do a HTTP </a:t>
            </a:r>
            <a:r>
              <a:rPr lang="en-US" b="1" dirty="0" smtClean="0"/>
              <a:t>GET</a:t>
            </a:r>
            <a:r>
              <a:rPr lang="en-US" dirty="0" smtClean="0"/>
              <a:t> on the given resource specified by the “target” URI</a:t>
            </a:r>
          </a:p>
          <a:p>
            <a:pPr lvl="1"/>
            <a:r>
              <a:rPr lang="en-US" i="1" dirty="0" smtClean="0"/>
              <a:t>Note: &lt;a&gt; does have an attribute “type”, but many browsers just ignore it… yep, welcome to the beautiful world of internet standards!!!</a:t>
            </a:r>
          </a:p>
          <a:p>
            <a:r>
              <a:rPr lang="en-US" b="1" dirty="0" smtClean="0"/>
              <a:t>&lt;form&gt;&lt;input /&gt;&lt;/form&gt;</a:t>
            </a:r>
          </a:p>
          <a:p>
            <a:pPr lvl="1"/>
            <a:r>
              <a:rPr lang="en-US" dirty="0" smtClean="0"/>
              <a:t>Will do a </a:t>
            </a:r>
            <a:r>
              <a:rPr lang="en-US" b="1" dirty="0" smtClean="0"/>
              <a:t>GET</a:t>
            </a:r>
            <a:r>
              <a:rPr lang="en-US" dirty="0" smtClean="0"/>
              <a:t> or a </a:t>
            </a:r>
            <a:r>
              <a:rPr lang="en-US" b="1" dirty="0" smtClean="0"/>
              <a:t>POST </a:t>
            </a:r>
            <a:r>
              <a:rPr lang="en-US" dirty="0" smtClean="0"/>
              <a:t>(based on </a:t>
            </a:r>
            <a:r>
              <a:rPr lang="en-US" i="1" dirty="0" smtClean="0"/>
              <a:t>method </a:t>
            </a:r>
            <a:r>
              <a:rPr lang="en-US" dirty="0" smtClean="0"/>
              <a:t>attribute), </a:t>
            </a:r>
            <a:r>
              <a:rPr lang="en-US" dirty="0" smtClean="0"/>
              <a:t>with data from the </a:t>
            </a:r>
            <a:r>
              <a:rPr lang="en-US" dirty="0" smtClean="0"/>
              <a:t>input </a:t>
            </a:r>
            <a:r>
              <a:rPr lang="en-US" dirty="0" smtClean="0"/>
              <a:t>fields</a:t>
            </a:r>
          </a:p>
          <a:p>
            <a:r>
              <a:rPr lang="en-US" dirty="0" smtClean="0"/>
              <a:t>How can I do something like “DELETE /questions/5” ???</a:t>
            </a:r>
          </a:p>
          <a:p>
            <a:r>
              <a:rPr lang="en-US" dirty="0" smtClean="0"/>
              <a:t>In HTML, you simply CANNOT</a:t>
            </a:r>
          </a:p>
          <a:p>
            <a:r>
              <a:rPr lang="en-US" dirty="0" smtClean="0"/>
              <a:t>You need to use JavaScript…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frontend and backend</a:t>
            </a:r>
          </a:p>
          <a:p>
            <a:r>
              <a:rPr lang="en-US" dirty="0" smtClean="0"/>
              <a:t>Frontend: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0733" y="308454"/>
            <a:ext cx="3191934" cy="6447946"/>
          </a:xfrm>
        </p:spPr>
        <p:txBody>
          <a:bodyPr/>
          <a:lstStyle/>
          <a:p>
            <a:r>
              <a:rPr lang="en-US" dirty="0" smtClean="0"/>
              <a:t>Server will have </a:t>
            </a:r>
            <a:r>
              <a:rPr lang="en-US" i="1" dirty="0" smtClean="0"/>
              <a:t>static</a:t>
            </a:r>
            <a:r>
              <a:rPr lang="en-US" dirty="0" smtClean="0"/>
              <a:t> resources and </a:t>
            </a:r>
            <a:r>
              <a:rPr lang="en-US" i="1" dirty="0" smtClean="0"/>
              <a:t>dynamic</a:t>
            </a:r>
            <a:r>
              <a:rPr lang="en-US" dirty="0" smtClean="0"/>
              <a:t> ones</a:t>
            </a:r>
          </a:p>
          <a:p>
            <a:r>
              <a:rPr lang="en-US" dirty="0" smtClean="0"/>
              <a:t>Provided by same server, or different ones behind a </a:t>
            </a:r>
            <a:r>
              <a:rPr lang="en-US" i="1" dirty="0" smtClean="0"/>
              <a:t>gateway</a:t>
            </a:r>
            <a:endParaRPr lang="en-US" i="1" dirty="0" smtClean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6" y="2154843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34" y="2154843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941925" y="453600"/>
            <a:ext cx="0" cy="62352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965828" y="308453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 only </a:t>
            </a:r>
          </a:p>
          <a:p>
            <a:pPr algn="ctr"/>
            <a:r>
              <a:rPr lang="en-US" sz="2400" b="1" dirty="0" smtClean="0"/>
              <a:t>static</a:t>
            </a:r>
            <a:r>
              <a:rPr lang="en-US" sz="2400" dirty="0" smtClean="0"/>
              <a:t> resources:</a:t>
            </a:r>
          </a:p>
          <a:p>
            <a:pPr algn="ctr"/>
            <a:r>
              <a:rPr lang="en-US" sz="2400" dirty="0" smtClean="0"/>
              <a:t>HTML/CSS/JS/</a:t>
            </a:r>
            <a:r>
              <a:rPr lang="en-US" sz="2400" dirty="0" err="1" smtClean="0"/>
              <a:t>img</a:t>
            </a:r>
            <a:r>
              <a:rPr lang="en-US" sz="2400" dirty="0" smtClean="0"/>
              <a:t>/</a:t>
            </a:r>
            <a:r>
              <a:rPr lang="en-US" sz="2400" dirty="0" err="1" smtClean="0"/>
              <a:t>etc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965828" y="3404841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</a:t>
            </a:r>
          </a:p>
          <a:p>
            <a:pPr algn="ctr"/>
            <a:r>
              <a:rPr lang="en-US" sz="2400" b="1" dirty="0" smtClean="0"/>
              <a:t>dynamic</a:t>
            </a:r>
            <a:r>
              <a:rPr lang="en-US" sz="2400" dirty="0" smtClean="0"/>
              <a:t> REST API,</a:t>
            </a:r>
          </a:p>
          <a:p>
            <a:pPr algn="ctr"/>
            <a:r>
              <a:rPr lang="en-US" sz="2400" dirty="0"/>
              <a:t>b</a:t>
            </a:r>
            <a:r>
              <a:rPr lang="en-US" sz="2400" dirty="0" smtClean="0"/>
              <a:t>usiness logic</a:t>
            </a:r>
            <a:endParaRPr lang="en-US" sz="1600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07" y="5494575"/>
            <a:ext cx="2085975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9" idx="2"/>
            <a:endCxn id="1026" idx="0"/>
          </p:cNvCxnSpPr>
          <p:nvPr/>
        </p:nvCxnSpPr>
        <p:spPr>
          <a:xfrm>
            <a:off x="6625295" y="4914893"/>
            <a:ext cx="0" cy="5796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  <a:endCxn id="5" idx="3"/>
          </p:cNvCxnSpPr>
          <p:nvPr/>
        </p:nvCxnSpPr>
        <p:spPr>
          <a:xfrm flipH="1">
            <a:off x="3817876" y="1063479"/>
            <a:ext cx="1147952" cy="15863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  <a:endCxn id="9" idx="1"/>
          </p:cNvCxnSpPr>
          <p:nvPr/>
        </p:nvCxnSpPr>
        <p:spPr>
          <a:xfrm>
            <a:off x="3817876" y="2649815"/>
            <a:ext cx="1147952" cy="15100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1"/>
            <a:endCxn id="4" idx="3"/>
          </p:cNvCxnSpPr>
          <p:nvPr/>
        </p:nvCxnSpPr>
        <p:spPr>
          <a:xfrm flipH="1" flipV="1">
            <a:off x="1417244" y="2640764"/>
            <a:ext cx="1046690" cy="90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3802" y="1277523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Files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817876" y="361200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JSON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1456" y="3285067"/>
            <a:ext cx="16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 modifying HTML pages based on JSON data</a:t>
            </a:r>
          </a:p>
        </p:txBody>
      </p:sp>
    </p:spTree>
    <p:extLst>
      <p:ext uri="{BB962C8B-B14F-4D97-AF65-F5344CB8AC3E}">
        <p14:creationId xmlns:p14="http://schemas.microsoft.com/office/powerpoint/2010/main" val="37679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9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67" y="1825624"/>
            <a:ext cx="11760200" cy="4752975"/>
          </a:xfrm>
        </p:spPr>
        <p:txBody>
          <a:bodyPr/>
          <a:lstStyle/>
          <a:p>
            <a:r>
              <a:rPr lang="en-US" dirty="0" smtClean="0"/>
              <a:t>In this class, we will not go into the details of web security</a:t>
            </a:r>
          </a:p>
          <a:p>
            <a:r>
              <a:rPr lang="en-US" dirty="0" smtClean="0"/>
              <a:t>Need to understand how web works before you can “hack” it</a:t>
            </a:r>
          </a:p>
          <a:p>
            <a:r>
              <a:rPr lang="en-US" dirty="0" smtClean="0"/>
              <a:t>Brief overview of topics will see in the next following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365125"/>
            <a:ext cx="1147233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825624"/>
            <a:ext cx="11751734" cy="4854575"/>
          </a:xfrm>
        </p:spPr>
        <p:txBody>
          <a:bodyPr/>
          <a:lstStyle/>
          <a:p>
            <a:r>
              <a:rPr lang="en-US" dirty="0" smtClean="0"/>
              <a:t>We will see how authentication is done in web applications</a:t>
            </a:r>
          </a:p>
          <a:p>
            <a:r>
              <a:rPr lang="en-US" dirty="0" smtClean="0"/>
              <a:t>Once user is authenticated on site A, a CSRF attack is done when visiting a malicious B</a:t>
            </a:r>
          </a:p>
          <a:p>
            <a:pPr lvl="1"/>
            <a:r>
              <a:rPr lang="en-US" dirty="0" smtClean="0"/>
              <a:t>malicious B has code to do operation (</a:t>
            </a:r>
            <a:r>
              <a:rPr lang="en-US" dirty="0" err="1" smtClean="0"/>
              <a:t>ie</a:t>
            </a:r>
            <a:r>
              <a:rPr lang="en-US" dirty="0" smtClean="0"/>
              <a:t> HTTP calls) on A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transfer money to attacker if A is bank application, and when user visits B while logged in on A</a:t>
            </a:r>
          </a:p>
          <a:p>
            <a:pPr lvl="1"/>
            <a:r>
              <a:rPr lang="en-US" dirty="0" smtClean="0"/>
              <a:t>can trick user to visit B via social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6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Cross-Site Scripting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825625"/>
            <a:ext cx="11709400" cy="48461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NEVER TRUST USER INPUTS!!!</a:t>
            </a:r>
          </a:p>
          <a:p>
            <a:r>
              <a:rPr lang="en-US" dirty="0" smtClean="0"/>
              <a:t>Problem when HTML is based on user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display message in a chat/forum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show back user’s “query” when doing a search query on a site</a:t>
            </a:r>
          </a:p>
          <a:p>
            <a:r>
              <a:rPr lang="en-US" dirty="0" smtClean="0"/>
              <a:t>If data is </a:t>
            </a:r>
            <a:r>
              <a:rPr lang="en-US" dirty="0"/>
              <a:t>not  </a:t>
            </a:r>
            <a:r>
              <a:rPr lang="en-US" i="1" dirty="0" smtClean="0"/>
              <a:t>sanitized,</a:t>
            </a:r>
            <a:r>
              <a:rPr lang="en-US" dirty="0" smtClean="0"/>
              <a:t> user can inject messages containing HTML tags and JS code that </a:t>
            </a:r>
            <a:r>
              <a:rPr lang="en-US" i="1" dirty="0" smtClean="0"/>
              <a:t>will be executed</a:t>
            </a:r>
            <a:r>
              <a:rPr lang="en-US" dirty="0" smtClean="0"/>
              <a:t> when page is updated  </a:t>
            </a:r>
          </a:p>
          <a:p>
            <a:pPr lvl="1"/>
            <a:r>
              <a:rPr lang="en-US" dirty="0" smtClean="0"/>
              <a:t>e.g., replace whole web page with a Jolly Roger (or any other image)…</a:t>
            </a:r>
          </a:p>
          <a:p>
            <a:r>
              <a:rPr lang="en-US" i="1" dirty="0" smtClean="0"/>
              <a:t>Sanitization</a:t>
            </a:r>
            <a:r>
              <a:rPr lang="en-US" dirty="0" smtClean="0"/>
              <a:t>: replace/delete characters that can alter the context in which the input is used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“&lt;” and “&gt;” in HTML/XML documents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2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33" y="1825624"/>
            <a:ext cx="11861799" cy="4778375"/>
          </a:xfrm>
        </p:spPr>
        <p:txBody>
          <a:bodyPr/>
          <a:lstStyle/>
          <a:p>
            <a:r>
              <a:rPr lang="en-US" dirty="0" smtClean="0"/>
              <a:t>As for XSS, </a:t>
            </a:r>
            <a:r>
              <a:rPr lang="en-US" b="1" dirty="0"/>
              <a:t>NEVER TRUST USER INPUTS</a:t>
            </a:r>
            <a:r>
              <a:rPr lang="en-US" b="1" dirty="0" smtClean="0"/>
              <a:t>!!!</a:t>
            </a:r>
          </a:p>
          <a:p>
            <a:r>
              <a:rPr lang="en-US" dirty="0" smtClean="0"/>
              <a:t>If SQL queries on database are based on user inputs, if not sanitized, can trick backend to execute arbitrary SQL queries</a:t>
            </a:r>
          </a:p>
          <a:p>
            <a:r>
              <a:rPr lang="en-US" dirty="0" smtClean="0"/>
              <a:t>Can leak info from database!!!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issues for passwords and credit card numbers </a:t>
            </a:r>
          </a:p>
          <a:p>
            <a:pPr lvl="1"/>
            <a:r>
              <a:rPr lang="en-US" dirty="0" smtClean="0"/>
              <a:t>we will see how to protect passwords even in the case of </a:t>
            </a:r>
            <a:r>
              <a:rPr lang="en-US" i="1" dirty="0" smtClean="0"/>
              <a:t>successful</a:t>
            </a:r>
            <a:r>
              <a:rPr lang="en-US" dirty="0" smtClean="0"/>
              <a:t> SQL Injection attacks  </a:t>
            </a:r>
          </a:p>
          <a:p>
            <a:r>
              <a:rPr lang="en-US" dirty="0" smtClean="0"/>
              <a:t>In some (embarrassing) cases, can login without passwords…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1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and AJAX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9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Object </a:t>
            </a:r>
            <a:r>
              <a:rPr lang="en-US" dirty="0" smtClean="0"/>
              <a:t>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3" y="1825625"/>
            <a:ext cx="11413067" cy="4659842"/>
          </a:xfrm>
        </p:spPr>
        <p:txBody>
          <a:bodyPr/>
          <a:lstStyle/>
          <a:p>
            <a:r>
              <a:rPr lang="en-US" dirty="0" smtClean="0"/>
              <a:t>Lightweight </a:t>
            </a:r>
            <a:r>
              <a:rPr lang="en-US" dirty="0"/>
              <a:t>data-interchange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Currently JSON most used format in web communications </a:t>
            </a:r>
          </a:p>
          <a:p>
            <a:pPr lvl="1"/>
            <a:r>
              <a:rPr lang="en-US" dirty="0" smtClean="0"/>
              <a:t>in the past XML was more common, especially with SOAP web services</a:t>
            </a:r>
          </a:p>
          <a:p>
            <a:r>
              <a:rPr lang="en-US" dirty="0" smtClean="0"/>
              <a:t>Can be directly used by JavaScript (</a:t>
            </a:r>
            <a:r>
              <a:rPr lang="en-US" dirty="0" err="1" smtClean="0"/>
              <a:t>eg</a:t>
            </a:r>
            <a:r>
              <a:rPr lang="en-US" dirty="0" smtClean="0"/>
              <a:t> when running in browser) as </a:t>
            </a:r>
            <a:r>
              <a:rPr lang="en-US" smtClean="0"/>
              <a:t>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7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1" y="1825625"/>
            <a:ext cx="11963400" cy="4761442"/>
          </a:xfrm>
        </p:spPr>
        <p:txBody>
          <a:bodyPr/>
          <a:lstStyle/>
          <a:p>
            <a:r>
              <a:rPr lang="en-US" dirty="0" smtClean="0"/>
              <a:t>Objects </a:t>
            </a:r>
            <a:r>
              <a:rPr lang="en-US" b="1" dirty="0" smtClean="0"/>
              <a:t>{}</a:t>
            </a:r>
            <a:r>
              <a:rPr lang="en-US" dirty="0" smtClean="0"/>
              <a:t>, as collection of unordered pairs name-value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{“username”: “foo”, “age”:18, “hobbies”:{} }</a:t>
            </a:r>
          </a:p>
          <a:p>
            <a:pPr lvl="1"/>
            <a:r>
              <a:rPr lang="en-US" dirty="0" smtClean="0"/>
              <a:t>3 fields: </a:t>
            </a:r>
            <a:r>
              <a:rPr lang="en-US" i="1" dirty="0" smtClean="0"/>
              <a:t>username</a:t>
            </a:r>
            <a:r>
              <a:rPr lang="en-US" dirty="0" smtClean="0"/>
              <a:t>, </a:t>
            </a:r>
            <a:r>
              <a:rPr lang="en-US" i="1" dirty="0" smtClean="0"/>
              <a:t>age</a:t>
            </a:r>
            <a:r>
              <a:rPr lang="en-US" dirty="0" smtClean="0"/>
              <a:t> and </a:t>
            </a:r>
            <a:r>
              <a:rPr lang="en-US" i="1" dirty="0" smtClean="0"/>
              <a:t>hobbies</a:t>
            </a:r>
          </a:p>
          <a:p>
            <a:pPr lvl="1"/>
            <a:r>
              <a:rPr lang="en-US" dirty="0" smtClean="0"/>
              <a:t>Name of fields are in “” quotes</a:t>
            </a:r>
          </a:p>
          <a:p>
            <a:pPr lvl="1"/>
            <a:r>
              <a:rPr lang="en-US" dirty="0" smtClean="0"/>
              <a:t>Types can be primitives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18</a:t>
            </a:r>
            <a:r>
              <a:rPr lang="en-US" dirty="0" smtClean="0"/>
              <a:t>), strings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“foo”</a:t>
            </a:r>
            <a:r>
              <a:rPr lang="en-US" dirty="0" smtClean="0"/>
              <a:t>), objects (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empty </a:t>
            </a:r>
            <a:r>
              <a:rPr lang="en-US" b="1" dirty="0" smtClean="0"/>
              <a:t>{}</a:t>
            </a:r>
            <a:r>
              <a:rPr lang="en-US" dirty="0" smtClean="0"/>
              <a:t>), etc.</a:t>
            </a:r>
          </a:p>
          <a:p>
            <a:pPr lvl="1"/>
            <a:r>
              <a:rPr lang="en-US" dirty="0" smtClean="0"/>
              <a:t>Operator “</a:t>
            </a:r>
            <a:r>
              <a:rPr lang="en-US" b="1" dirty="0" smtClean="0"/>
              <a:t>:</a:t>
            </a:r>
            <a:r>
              <a:rPr lang="en-US" dirty="0" smtClean="0"/>
              <a:t>” for assignment</a:t>
            </a:r>
          </a:p>
          <a:p>
            <a:r>
              <a:rPr lang="en-US" dirty="0" smtClean="0"/>
              <a:t>Ordered arrays </a:t>
            </a:r>
            <a:r>
              <a:rPr lang="en-US" b="1" dirty="0" smtClean="0"/>
              <a:t>[]</a:t>
            </a:r>
            <a:r>
              <a:rPr lang="en-US" dirty="0" smtClean="0"/>
              <a:t>, where each element separated by “</a:t>
            </a:r>
            <a:r>
              <a:rPr lang="en-US" b="1" dirty="0" smtClean="0"/>
              <a:t>,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[12, {“foo”:4}, 15]</a:t>
            </a:r>
          </a:p>
          <a:p>
            <a:pPr lvl="1"/>
            <a:r>
              <a:rPr lang="en-US" dirty="0" smtClean="0"/>
              <a:t>note: type of elements in array can be different, </a:t>
            </a:r>
            <a:r>
              <a:rPr lang="en-US" dirty="0" err="1" smtClean="0"/>
              <a:t>eg</a:t>
            </a:r>
            <a:r>
              <a:rPr lang="en-US" dirty="0" smtClean="0"/>
              <a:t> numbers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220699"/>
            <a:ext cx="12030366" cy="60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5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65367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8" y="136525"/>
            <a:ext cx="1187873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AJAX (Asynchronous JavaScript and XML)</a:t>
            </a:r>
            <a:endParaRPr lang="en-US" sz="54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8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866" y="170934"/>
            <a:ext cx="4741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name </a:t>
            </a:r>
            <a:r>
              <a:rPr lang="en-US" sz="2800" b="1" dirty="0" err="1" smtClean="0"/>
              <a:t>XMLHttpRequest</a:t>
            </a:r>
            <a:r>
              <a:rPr lang="en-US" sz="2800" dirty="0" smtClean="0"/>
              <a:t> is only for historical reasons, from a time in which XML was the common exchange format instead of JSON</a:t>
            </a:r>
          </a:p>
        </p:txBody>
      </p:sp>
      <p:sp>
        <p:nvSpPr>
          <p:cNvPr id="6" name="Left Arrow 5"/>
          <p:cNvSpPr/>
          <p:nvPr/>
        </p:nvSpPr>
        <p:spPr>
          <a:xfrm rot="19783890">
            <a:off x="6068425" y="111309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49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37330" y="3650759"/>
            <a:ext cx="927047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063" y="170934"/>
            <a:ext cx="11641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a HTTP call is done with AJAX, it might take some time (few </a:t>
            </a:r>
            <a:r>
              <a:rPr lang="en-US" sz="2800" dirty="0" err="1" smtClean="0"/>
              <a:t>ms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Here, we register a “</a:t>
            </a:r>
            <a:r>
              <a:rPr lang="en-US" sz="2800" i="1" dirty="0" smtClean="0"/>
              <a:t>callback</a:t>
            </a:r>
            <a:r>
              <a:rPr lang="en-US" sz="2800" dirty="0" smtClean="0"/>
              <a:t>”, which is a function which is executed every time there is a state change in the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particular, we want to wait for when the request is fully DONE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Once done, we code different behavior based on the HTTP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Recall: 2xx (OK), 4xx (user error), 5xx (server error)</a:t>
            </a:r>
          </a:p>
        </p:txBody>
      </p:sp>
      <p:sp>
        <p:nvSpPr>
          <p:cNvPr id="6" name="Left Arrow 5"/>
          <p:cNvSpPr/>
          <p:nvPr/>
        </p:nvSpPr>
        <p:spPr>
          <a:xfrm rot="9501113">
            <a:off x="1496425" y="383945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3370334"/>
            <a:ext cx="927047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0533" y="890600"/>
            <a:ext cx="474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HTTP method to execute</a:t>
            </a:r>
          </a:p>
        </p:txBody>
      </p:sp>
      <p:sp>
        <p:nvSpPr>
          <p:cNvPr id="6" name="Left Arrow 5"/>
          <p:cNvSpPr/>
          <p:nvPr/>
        </p:nvSpPr>
        <p:spPr>
          <a:xfrm rot="15048405">
            <a:off x="1859404" y="2240864"/>
            <a:ext cx="2015899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9376" y="1784080"/>
            <a:ext cx="2760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URL we send the message to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5066" y="740816"/>
            <a:ext cx="4741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Whether the call should be asynchronous (you want it </a:t>
            </a:r>
            <a:r>
              <a:rPr lang="en-US" sz="2800" i="1" dirty="0" smtClean="0"/>
              <a:t>true</a:t>
            </a:r>
            <a:r>
              <a:rPr lang="en-US" sz="2800" dirty="0" smtClean="0"/>
              <a:t> most of the time)</a:t>
            </a:r>
          </a:p>
        </p:txBody>
      </p:sp>
      <p:sp>
        <p:nvSpPr>
          <p:cNvPr id="9" name="Left Arrow 8"/>
          <p:cNvSpPr/>
          <p:nvPr/>
        </p:nvSpPr>
        <p:spPr>
          <a:xfrm rot="16200000">
            <a:off x="5200427" y="2888611"/>
            <a:ext cx="66786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7232082">
            <a:off x="8102482" y="2582425"/>
            <a:ext cx="133144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4817" y="5484077"/>
            <a:ext cx="61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actual sending of the HTTP request</a:t>
            </a:r>
          </a:p>
        </p:txBody>
      </p:sp>
      <p:sp>
        <p:nvSpPr>
          <p:cNvPr id="12" name="Left Arrow 11"/>
          <p:cNvSpPr/>
          <p:nvPr/>
        </p:nvSpPr>
        <p:spPr>
          <a:xfrm rot="3327053">
            <a:off x="2351452" y="4961273"/>
            <a:ext cx="760135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0" y="1066043"/>
            <a:ext cx="1208193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setRequestHeader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"application/x-www-form-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401" y="4107934"/>
            <a:ext cx="7916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sending a payload as part of a POST/PUT request, then must also specify the format in which such payload should </a:t>
            </a:r>
            <a:r>
              <a:rPr lang="en-US" sz="2800" smtClean="0"/>
              <a:t>be sent, </a:t>
            </a:r>
            <a:r>
              <a:rPr lang="en-US" sz="2800" dirty="0" err="1" smtClean="0"/>
              <a:t>eg</a:t>
            </a:r>
            <a:r>
              <a:rPr lang="en-US" sz="2800" dirty="0" smtClean="0"/>
              <a:t>, JSON, XML, JPEG, PNG, Plain Text and URL Encoded.</a:t>
            </a:r>
          </a:p>
        </p:txBody>
      </p:sp>
      <p:sp>
        <p:nvSpPr>
          <p:cNvPr id="6" name="Left Arrow 5"/>
          <p:cNvSpPr/>
          <p:nvPr/>
        </p:nvSpPr>
        <p:spPr>
          <a:xfrm rot="6597737">
            <a:off x="7567025" y="2892389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09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74" y="328508"/>
            <a:ext cx="7219526" cy="5535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Break-Points to help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" y="1260602"/>
            <a:ext cx="9055230" cy="52621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399555" y="1502572"/>
            <a:ext cx="2567940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Can pause, and execute 1 statement at a time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 rot="17946665">
            <a:off x="1885049" y="1547897"/>
            <a:ext cx="191601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193201">
            <a:off x="7627305" y="2094778"/>
            <a:ext cx="176418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059955" y="4402143"/>
            <a:ext cx="2369112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Inspect values of variables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542867" y="4875791"/>
            <a:ext cx="1468840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</a:t>
            </a:r>
            <a:r>
              <a:rPr lang="en-US" sz="3200" smtClean="0"/>
              <a:t>: </a:t>
            </a:r>
            <a:r>
              <a:rPr lang="en-US" sz="3200" smtClean="0"/>
              <a:t>328-333, 339-341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8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index.html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9190</TotalTime>
  <Words>4872</Words>
  <Application>Microsoft Office PowerPoint</Application>
  <PresentationFormat>Widescreen</PresentationFormat>
  <Paragraphs>494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Office Theme</vt:lpstr>
      <vt:lpstr>TK2100: Informasjonssikkerhet  Lesson 08: HTTP and Web</vt:lpstr>
      <vt:lpstr>Goals</vt:lpstr>
      <vt:lpstr>PowerPoint Presentation</vt:lpstr>
      <vt:lpstr>World Wide Web (WWW)</vt:lpstr>
      <vt:lpstr>PowerPoint Presentation</vt:lpstr>
      <vt:lpstr>(Briefly) HTTP</vt:lpstr>
      <vt:lpstr>PowerPoint Presentation</vt:lpstr>
      <vt:lpstr>PowerPoint Presentation</vt:lpstr>
      <vt:lpstr>Links to other files</vt:lpstr>
      <vt:lpstr>Many browsers…</vt:lpstr>
      <vt:lpstr>PowerPoint Presentation</vt:lpstr>
      <vt:lpstr>PowerPoint Presentation</vt:lpstr>
      <vt:lpstr>PowerPoint Presentation</vt:lpstr>
      <vt:lpstr>Defaults</vt:lpstr>
      <vt:lpstr>URL (Uniform Resource Locator)</vt:lpstr>
      <vt:lpstr>Cont.</vt:lpstr>
      <vt:lpstr>PowerPoint Presentation</vt:lpstr>
      <vt:lpstr>URI (Uniform Resource Identifier)</vt:lpstr>
      <vt:lpstr>HTTP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“Host” Header</vt:lpstr>
      <vt:lpstr>“Connection” Header</vt:lpstr>
      <vt:lpstr>“upgrade-insecure-request” header</vt:lpstr>
      <vt:lpstr>“User-Agent” Header</vt:lpstr>
      <vt:lpstr>“Accept” Header</vt:lpstr>
      <vt:lpstr>“Accept-Encoding” Header</vt:lpstr>
      <vt:lpstr>“Accept-Language” Header</vt:lpstr>
      <vt:lpstr>“Cookie” Header</vt:lpstr>
      <vt:lpstr>Custom Headers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Applications</vt:lpstr>
      <vt:lpstr>HTTP Server Application</vt:lpstr>
      <vt:lpstr>Old Days Server</vt:lpstr>
      <vt:lpstr>Cont.</vt:lpstr>
      <vt:lpstr>Dynamic Pages</vt:lpstr>
      <vt:lpstr>PowerPoint Presentation</vt:lpstr>
      <vt:lpstr>Server-Side HTML Rendering</vt:lpstr>
      <vt:lpstr>HTML Triggering Actions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PowerPoint Presentation</vt:lpstr>
      <vt:lpstr>Web Security</vt:lpstr>
      <vt:lpstr>Overview</vt:lpstr>
      <vt:lpstr>Cross-Site Request Forgery (CSRF)</vt:lpstr>
      <vt:lpstr>Cross-Site Scripting (XSS)</vt:lpstr>
      <vt:lpstr>SQL Injection</vt:lpstr>
      <vt:lpstr>JSON and AJAX</vt:lpstr>
      <vt:lpstr>JavaScript Object Notation (JSON)</vt:lpstr>
      <vt:lpstr>Two Main Structures</vt:lpstr>
      <vt:lpstr>PowerPoint Presentation</vt:lpstr>
      <vt:lpstr>AJAX (Asynchronous JavaScript and XML)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424</cp:revision>
  <cp:lastPrinted>2018-01-15T20:28:34Z</cp:lastPrinted>
  <dcterms:created xsi:type="dcterms:W3CDTF">2017-12-10T14:32:25Z</dcterms:created>
  <dcterms:modified xsi:type="dcterms:W3CDTF">2018-03-22T13:02:21Z</dcterms:modified>
</cp:coreProperties>
</file>